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E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7DE85D-67BE-4716-3B0B-0170F16DD532}" v="360" dt="2024-04-29T16:58:25.2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8796"/>
  </p:normalViewPr>
  <p:slideViewPr>
    <p:cSldViewPr snapToGrid="0">
      <p:cViewPr varScale="1">
        <p:scale>
          <a:sx n="95" d="100"/>
          <a:sy n="95" d="100"/>
        </p:scale>
        <p:origin x="116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6B3142-2C0E-43DF-8449-8F9AACAAAEA8}" type="doc">
      <dgm:prSet loTypeId="urn:microsoft.com/office/officeart/2005/8/layout/process1" loCatId="process" qsTypeId="urn:microsoft.com/office/officeart/2005/8/quickstyle/simple1" qsCatId="simple" csTypeId="urn:microsoft.com/office/officeart/2005/8/colors/accent0_3" csCatId="mainScheme" phldr="1"/>
      <dgm:spPr/>
    </dgm:pt>
    <dgm:pt modelId="{AF869327-DD84-4691-9EA5-A61DC6FD144C}">
      <dgm:prSet phldrT="[Text]"/>
      <dgm:spPr/>
      <dgm:t>
        <a:bodyPr/>
        <a:lstStyle/>
        <a:p>
          <a:pPr rtl="0"/>
          <a:r>
            <a:rPr lang="en-CA" dirty="0">
              <a:latin typeface="Arial"/>
              <a:cs typeface="Arial"/>
            </a:rPr>
            <a:t>Hospital pharmacist identifies patients who have pain and/or are taking opioids who would benefit from pharmacist follow-up post discharge </a:t>
          </a:r>
        </a:p>
      </dgm:t>
    </dgm:pt>
    <dgm:pt modelId="{94F1AEC1-4C16-4AC6-B532-CB43FC4234DF}" type="parTrans" cxnId="{13DF02C9-ED2C-42D2-8BCA-8E4B6FCB144E}">
      <dgm:prSet/>
      <dgm:spPr/>
      <dgm:t>
        <a:bodyPr/>
        <a:lstStyle/>
        <a:p>
          <a:endParaRPr lang="en-CA"/>
        </a:p>
      </dgm:t>
    </dgm:pt>
    <dgm:pt modelId="{ECD5D1B4-F855-46B9-8DD3-4691E894184B}" type="sibTrans" cxnId="{13DF02C9-ED2C-42D2-8BCA-8E4B6FCB144E}">
      <dgm:prSet/>
      <dgm:spPr/>
      <dgm:t>
        <a:bodyPr/>
        <a:lstStyle/>
        <a:p>
          <a:endParaRPr lang="en-CA"/>
        </a:p>
      </dgm:t>
    </dgm:pt>
    <dgm:pt modelId="{55C4ABB2-14B4-476C-98FB-2B33CDDAE489}">
      <dgm:prSet phldrT="[Text]"/>
      <dgm:spPr/>
      <dgm:t>
        <a:bodyPr/>
        <a:lstStyle/>
        <a:p>
          <a:pPr rtl="0"/>
          <a:r>
            <a:rPr lang="en-CA" dirty="0">
              <a:latin typeface="Arial"/>
              <a:cs typeface="Arial"/>
            </a:rPr>
            <a:t>Hospital pharmacist faxes referral form and relevant hospital consult or discharge notes to primary care pharmacist</a:t>
          </a:r>
        </a:p>
      </dgm:t>
    </dgm:pt>
    <dgm:pt modelId="{477AEA13-BCE8-4B33-9603-C7C1BD9FFA99}" type="parTrans" cxnId="{61816E5C-E405-4385-BA92-23DCBDC4922B}">
      <dgm:prSet/>
      <dgm:spPr/>
      <dgm:t>
        <a:bodyPr/>
        <a:lstStyle/>
        <a:p>
          <a:endParaRPr lang="en-CA"/>
        </a:p>
      </dgm:t>
    </dgm:pt>
    <dgm:pt modelId="{9C51EC06-A623-4A34-B533-3A5BE7E5320D}" type="sibTrans" cxnId="{61816E5C-E405-4385-BA92-23DCBDC4922B}">
      <dgm:prSet/>
      <dgm:spPr/>
      <dgm:t>
        <a:bodyPr/>
        <a:lstStyle/>
        <a:p>
          <a:endParaRPr lang="en-CA"/>
        </a:p>
      </dgm:t>
    </dgm:pt>
    <dgm:pt modelId="{294D3DCA-E4BE-4EA6-ADC6-3DAFE33AEFA5}">
      <dgm:prSet phldrT="[Text]"/>
      <dgm:spPr/>
      <dgm:t>
        <a:bodyPr/>
        <a:lstStyle/>
        <a:p>
          <a:pPr rtl="0"/>
          <a:r>
            <a:rPr lang="en-CA" dirty="0">
              <a:latin typeface="Arial"/>
              <a:cs typeface="Arial"/>
            </a:rPr>
            <a:t>Primary care clinic MOA creates EMR profile, contacts patient to schedule appointment, provides patient with appointment instructions, and sends NOA to hospital pharmacist and patient's prescriber</a:t>
          </a:r>
        </a:p>
      </dgm:t>
    </dgm:pt>
    <dgm:pt modelId="{27420326-EFF0-4C51-8136-6B8CBB6F555E}" type="parTrans" cxnId="{DB201824-2501-4A32-9565-F5063B66BD19}">
      <dgm:prSet/>
      <dgm:spPr/>
      <dgm:t>
        <a:bodyPr/>
        <a:lstStyle/>
        <a:p>
          <a:endParaRPr lang="en-CA"/>
        </a:p>
      </dgm:t>
    </dgm:pt>
    <dgm:pt modelId="{7829D359-6B8A-4F0A-B253-AEE9D0EBB695}" type="sibTrans" cxnId="{DB201824-2501-4A32-9565-F5063B66BD19}">
      <dgm:prSet/>
      <dgm:spPr/>
      <dgm:t>
        <a:bodyPr/>
        <a:lstStyle/>
        <a:p>
          <a:endParaRPr lang="en-CA"/>
        </a:p>
      </dgm:t>
    </dgm:pt>
    <dgm:pt modelId="{4029B393-A9DD-4A6A-8701-FB7F5CB082CB}">
      <dgm:prSet phldrT="[Text]"/>
      <dgm:spPr/>
      <dgm:t>
        <a:bodyPr/>
        <a:lstStyle/>
        <a:p>
          <a:pPr rtl="0"/>
          <a:r>
            <a:rPr lang="en-CA" dirty="0">
              <a:latin typeface="Arial"/>
              <a:cs typeface="Arial"/>
            </a:rPr>
            <a:t>Primary care pharmacist conducts appointment, identifies DTPs, and sends consult note to patient's prescriber, to make changes, and hospital pharmacist, for continuity</a:t>
          </a:r>
        </a:p>
      </dgm:t>
    </dgm:pt>
    <dgm:pt modelId="{C4172CBC-0613-4C8C-BEC5-CC6D6B5D9879}" type="parTrans" cxnId="{BAD519F3-E791-4736-B11B-4B6499E14A8F}">
      <dgm:prSet/>
      <dgm:spPr/>
      <dgm:t>
        <a:bodyPr/>
        <a:lstStyle/>
        <a:p>
          <a:endParaRPr lang="en-CA"/>
        </a:p>
      </dgm:t>
    </dgm:pt>
    <dgm:pt modelId="{13946C3F-26C8-4EA6-8C87-7A6C8ED57FA8}" type="sibTrans" cxnId="{BAD519F3-E791-4736-B11B-4B6499E14A8F}">
      <dgm:prSet/>
      <dgm:spPr/>
      <dgm:t>
        <a:bodyPr/>
        <a:lstStyle/>
        <a:p>
          <a:endParaRPr lang="en-CA"/>
        </a:p>
      </dgm:t>
    </dgm:pt>
    <dgm:pt modelId="{1A019C6F-2EEE-4C39-B417-5F78FBC3B2B1}">
      <dgm:prSet phldrT="[Text]"/>
      <dgm:spPr/>
      <dgm:t>
        <a:bodyPr/>
        <a:lstStyle/>
        <a:p>
          <a:pPr rtl="0"/>
          <a:r>
            <a:rPr lang="en-CA" dirty="0">
              <a:latin typeface="Arial"/>
              <a:cs typeface="Arial"/>
            </a:rPr>
            <a:t>Pharmacist conducts follow-up appointments with patient as needed and sends consult notes to patient's prescriber</a:t>
          </a:r>
        </a:p>
      </dgm:t>
    </dgm:pt>
    <dgm:pt modelId="{C9E60BFE-B633-4189-B2F0-4373828C1D63}" type="parTrans" cxnId="{AAD62B2F-79FB-4F69-BCC2-C520E812065C}">
      <dgm:prSet/>
      <dgm:spPr/>
      <dgm:t>
        <a:bodyPr/>
        <a:lstStyle/>
        <a:p>
          <a:endParaRPr lang="en-CA"/>
        </a:p>
      </dgm:t>
    </dgm:pt>
    <dgm:pt modelId="{F66FD4EC-9E06-4EE4-B091-2B7868DA76CF}" type="sibTrans" cxnId="{AAD62B2F-79FB-4F69-BCC2-C520E812065C}">
      <dgm:prSet/>
      <dgm:spPr/>
      <dgm:t>
        <a:bodyPr/>
        <a:lstStyle/>
        <a:p>
          <a:endParaRPr lang="en-CA"/>
        </a:p>
      </dgm:t>
    </dgm:pt>
    <dgm:pt modelId="{2D016D60-6C99-49F9-B870-BC152C2A69CD}">
      <dgm:prSet phldr="0"/>
      <dgm:spPr/>
      <dgm:t>
        <a:bodyPr/>
        <a:lstStyle/>
        <a:p>
          <a:pPr rtl="0"/>
          <a:r>
            <a:rPr lang="en-CA" dirty="0">
              <a:latin typeface="Arial"/>
              <a:cs typeface="Arial"/>
            </a:rPr>
            <a:t>Hospital pharmacist explains referral program to patient and provides them with "information for patients" handout. Obtains consent for referral.</a:t>
          </a:r>
        </a:p>
      </dgm:t>
    </dgm:pt>
    <dgm:pt modelId="{A58F7D77-89EE-4AA7-8078-B7F919D75A80}" type="parTrans" cxnId="{E0864B8C-0764-4997-A7C7-9D77880D946C}">
      <dgm:prSet/>
      <dgm:spPr/>
      <dgm:t>
        <a:bodyPr/>
        <a:lstStyle/>
        <a:p>
          <a:endParaRPr lang="en-US"/>
        </a:p>
      </dgm:t>
    </dgm:pt>
    <dgm:pt modelId="{4D311BCE-95F5-463E-9ACD-6376293C2B08}" type="sibTrans" cxnId="{E0864B8C-0764-4997-A7C7-9D77880D946C}">
      <dgm:prSet/>
      <dgm:spPr/>
      <dgm:t>
        <a:bodyPr/>
        <a:lstStyle/>
        <a:p>
          <a:endParaRPr lang="en-US"/>
        </a:p>
      </dgm:t>
    </dgm:pt>
    <dgm:pt modelId="{40A5A37E-CC24-4EB2-94D3-1B010111B648}" type="pres">
      <dgm:prSet presAssocID="{486B3142-2C0E-43DF-8449-8F9AACAAAEA8}" presName="Name0" presStyleCnt="0">
        <dgm:presLayoutVars>
          <dgm:dir/>
          <dgm:resizeHandles val="exact"/>
        </dgm:presLayoutVars>
      </dgm:prSet>
      <dgm:spPr/>
    </dgm:pt>
    <dgm:pt modelId="{EBC8D42B-77C2-4BC1-AA6C-9471470325D6}" type="pres">
      <dgm:prSet presAssocID="{AF869327-DD84-4691-9EA5-A61DC6FD144C}" presName="node" presStyleLbl="node1" presStyleIdx="0" presStyleCnt="6">
        <dgm:presLayoutVars>
          <dgm:bulletEnabled val="1"/>
        </dgm:presLayoutVars>
      </dgm:prSet>
      <dgm:spPr/>
    </dgm:pt>
    <dgm:pt modelId="{262F2468-B175-494F-83DD-CE89CF6F82A1}" type="pres">
      <dgm:prSet presAssocID="{ECD5D1B4-F855-46B9-8DD3-4691E894184B}" presName="sibTrans" presStyleLbl="sibTrans2D1" presStyleIdx="0" presStyleCnt="5"/>
      <dgm:spPr/>
    </dgm:pt>
    <dgm:pt modelId="{7EA944AF-07BC-4B43-A118-AFDADB9B5BF2}" type="pres">
      <dgm:prSet presAssocID="{ECD5D1B4-F855-46B9-8DD3-4691E894184B}" presName="connectorText" presStyleLbl="sibTrans2D1" presStyleIdx="0" presStyleCnt="5"/>
      <dgm:spPr/>
    </dgm:pt>
    <dgm:pt modelId="{A4D1BF24-0A08-4B3F-B861-4B47D186359B}" type="pres">
      <dgm:prSet presAssocID="{2D016D60-6C99-49F9-B870-BC152C2A69CD}" presName="node" presStyleLbl="node1" presStyleIdx="1" presStyleCnt="6">
        <dgm:presLayoutVars>
          <dgm:bulletEnabled val="1"/>
        </dgm:presLayoutVars>
      </dgm:prSet>
      <dgm:spPr/>
    </dgm:pt>
    <dgm:pt modelId="{DF08021D-23EA-4FAC-9EA3-9B5473872EAB}" type="pres">
      <dgm:prSet presAssocID="{4D311BCE-95F5-463E-9ACD-6376293C2B08}" presName="sibTrans" presStyleLbl="sibTrans2D1" presStyleIdx="1" presStyleCnt="5"/>
      <dgm:spPr/>
    </dgm:pt>
    <dgm:pt modelId="{1832CB17-3A2E-4C4C-944D-A8DE76BD4BB0}" type="pres">
      <dgm:prSet presAssocID="{4D311BCE-95F5-463E-9ACD-6376293C2B08}" presName="connectorText" presStyleLbl="sibTrans2D1" presStyleIdx="1" presStyleCnt="5"/>
      <dgm:spPr/>
    </dgm:pt>
    <dgm:pt modelId="{4B4E0B5C-2179-42C6-850B-63B1C85ADF45}" type="pres">
      <dgm:prSet presAssocID="{55C4ABB2-14B4-476C-98FB-2B33CDDAE489}" presName="node" presStyleLbl="node1" presStyleIdx="2" presStyleCnt="6">
        <dgm:presLayoutVars>
          <dgm:bulletEnabled val="1"/>
        </dgm:presLayoutVars>
      </dgm:prSet>
      <dgm:spPr/>
    </dgm:pt>
    <dgm:pt modelId="{DFE6B21C-9F92-4F2B-A1EC-D750F923F889}" type="pres">
      <dgm:prSet presAssocID="{9C51EC06-A623-4A34-B533-3A5BE7E5320D}" presName="sibTrans" presStyleLbl="sibTrans2D1" presStyleIdx="2" presStyleCnt="5"/>
      <dgm:spPr/>
    </dgm:pt>
    <dgm:pt modelId="{F7959A13-6A3C-4656-9251-C8CB28EB4078}" type="pres">
      <dgm:prSet presAssocID="{9C51EC06-A623-4A34-B533-3A5BE7E5320D}" presName="connectorText" presStyleLbl="sibTrans2D1" presStyleIdx="2" presStyleCnt="5"/>
      <dgm:spPr/>
    </dgm:pt>
    <dgm:pt modelId="{EB333D81-DF9C-47ED-89A8-033BC0DF9388}" type="pres">
      <dgm:prSet presAssocID="{294D3DCA-E4BE-4EA6-ADC6-3DAFE33AEFA5}" presName="node" presStyleLbl="node1" presStyleIdx="3" presStyleCnt="6">
        <dgm:presLayoutVars>
          <dgm:bulletEnabled val="1"/>
        </dgm:presLayoutVars>
      </dgm:prSet>
      <dgm:spPr/>
    </dgm:pt>
    <dgm:pt modelId="{A2ECEB31-1EF9-471B-8D9D-4BCEBB821FD7}" type="pres">
      <dgm:prSet presAssocID="{7829D359-6B8A-4F0A-B253-AEE9D0EBB695}" presName="sibTrans" presStyleLbl="sibTrans2D1" presStyleIdx="3" presStyleCnt="5"/>
      <dgm:spPr/>
    </dgm:pt>
    <dgm:pt modelId="{20982D3A-8BA1-4F97-A8F5-5A89A57DB74B}" type="pres">
      <dgm:prSet presAssocID="{7829D359-6B8A-4F0A-B253-AEE9D0EBB695}" presName="connectorText" presStyleLbl="sibTrans2D1" presStyleIdx="3" presStyleCnt="5"/>
      <dgm:spPr/>
    </dgm:pt>
    <dgm:pt modelId="{BFF42B74-A856-4662-A80E-4FD911376A29}" type="pres">
      <dgm:prSet presAssocID="{4029B393-A9DD-4A6A-8701-FB7F5CB082CB}" presName="node" presStyleLbl="node1" presStyleIdx="4" presStyleCnt="6">
        <dgm:presLayoutVars>
          <dgm:bulletEnabled val="1"/>
        </dgm:presLayoutVars>
      </dgm:prSet>
      <dgm:spPr/>
    </dgm:pt>
    <dgm:pt modelId="{C336B733-3F6E-4D5F-89BB-AEC1B7285C74}" type="pres">
      <dgm:prSet presAssocID="{13946C3F-26C8-4EA6-8C87-7A6C8ED57FA8}" presName="sibTrans" presStyleLbl="sibTrans2D1" presStyleIdx="4" presStyleCnt="5"/>
      <dgm:spPr/>
    </dgm:pt>
    <dgm:pt modelId="{FEFCFEBE-6B46-4C13-8BD3-4388135D222B}" type="pres">
      <dgm:prSet presAssocID="{13946C3F-26C8-4EA6-8C87-7A6C8ED57FA8}" presName="connectorText" presStyleLbl="sibTrans2D1" presStyleIdx="4" presStyleCnt="5"/>
      <dgm:spPr/>
    </dgm:pt>
    <dgm:pt modelId="{A0DD4A20-53A4-4863-8E62-94AAA21C2188}" type="pres">
      <dgm:prSet presAssocID="{1A019C6F-2EEE-4C39-B417-5F78FBC3B2B1}" presName="node" presStyleLbl="node1" presStyleIdx="5" presStyleCnt="6">
        <dgm:presLayoutVars>
          <dgm:bulletEnabled val="1"/>
        </dgm:presLayoutVars>
      </dgm:prSet>
      <dgm:spPr/>
    </dgm:pt>
  </dgm:ptLst>
  <dgm:cxnLst>
    <dgm:cxn modelId="{F3614412-9D1A-4212-A564-0382D4140F14}" type="presOf" srcId="{55C4ABB2-14B4-476C-98FB-2B33CDDAE489}" destId="{4B4E0B5C-2179-42C6-850B-63B1C85ADF45}" srcOrd="0" destOrd="0" presId="urn:microsoft.com/office/officeart/2005/8/layout/process1"/>
    <dgm:cxn modelId="{B9944C17-A9F3-441D-864C-ED3577E313F4}" type="presOf" srcId="{13946C3F-26C8-4EA6-8C87-7A6C8ED57FA8}" destId="{C336B733-3F6E-4D5F-89BB-AEC1B7285C74}" srcOrd="0" destOrd="0" presId="urn:microsoft.com/office/officeart/2005/8/layout/process1"/>
    <dgm:cxn modelId="{2940511A-B98C-413B-86F0-3ED29009C71D}" type="presOf" srcId="{4D311BCE-95F5-463E-9ACD-6376293C2B08}" destId="{DF08021D-23EA-4FAC-9EA3-9B5473872EAB}" srcOrd="0" destOrd="0" presId="urn:microsoft.com/office/officeart/2005/8/layout/process1"/>
    <dgm:cxn modelId="{E2FC6322-AFF7-40D0-8A8B-C202B77750BB}" type="presOf" srcId="{2D016D60-6C99-49F9-B870-BC152C2A69CD}" destId="{A4D1BF24-0A08-4B3F-B861-4B47D186359B}" srcOrd="0" destOrd="0" presId="urn:microsoft.com/office/officeart/2005/8/layout/process1"/>
    <dgm:cxn modelId="{DB201824-2501-4A32-9565-F5063B66BD19}" srcId="{486B3142-2C0E-43DF-8449-8F9AACAAAEA8}" destId="{294D3DCA-E4BE-4EA6-ADC6-3DAFE33AEFA5}" srcOrd="3" destOrd="0" parTransId="{27420326-EFF0-4C51-8136-6B8CBB6F555E}" sibTransId="{7829D359-6B8A-4F0A-B253-AEE9D0EBB695}"/>
    <dgm:cxn modelId="{375D732D-7448-4A0C-9B93-D4B1C041F922}" type="presOf" srcId="{4029B393-A9DD-4A6A-8701-FB7F5CB082CB}" destId="{BFF42B74-A856-4662-A80E-4FD911376A29}" srcOrd="0" destOrd="0" presId="urn:microsoft.com/office/officeart/2005/8/layout/process1"/>
    <dgm:cxn modelId="{AAD62B2F-79FB-4F69-BCC2-C520E812065C}" srcId="{486B3142-2C0E-43DF-8449-8F9AACAAAEA8}" destId="{1A019C6F-2EEE-4C39-B417-5F78FBC3B2B1}" srcOrd="5" destOrd="0" parTransId="{C9E60BFE-B633-4189-B2F0-4373828C1D63}" sibTransId="{F66FD4EC-9E06-4EE4-B091-2B7868DA76CF}"/>
    <dgm:cxn modelId="{025B9731-BA30-4CDD-9110-6AC2C71504A2}" type="presOf" srcId="{7829D359-6B8A-4F0A-B253-AEE9D0EBB695}" destId="{A2ECEB31-1EF9-471B-8D9D-4BCEBB821FD7}" srcOrd="0" destOrd="0" presId="urn:microsoft.com/office/officeart/2005/8/layout/process1"/>
    <dgm:cxn modelId="{2725974A-7F9E-489B-B88B-65F6BEF2F677}" type="presOf" srcId="{ECD5D1B4-F855-46B9-8DD3-4691E894184B}" destId="{7EA944AF-07BC-4B43-A118-AFDADB9B5BF2}" srcOrd="1" destOrd="0" presId="urn:microsoft.com/office/officeart/2005/8/layout/process1"/>
    <dgm:cxn modelId="{55731F57-2867-4764-877F-446907FD7DF2}" type="presOf" srcId="{486B3142-2C0E-43DF-8449-8F9AACAAAEA8}" destId="{40A5A37E-CC24-4EB2-94D3-1B010111B648}" srcOrd="0" destOrd="0" presId="urn:microsoft.com/office/officeart/2005/8/layout/process1"/>
    <dgm:cxn modelId="{42E9645A-80D1-4266-9CC8-5A0A506D49B8}" type="presOf" srcId="{9C51EC06-A623-4A34-B533-3A5BE7E5320D}" destId="{F7959A13-6A3C-4656-9251-C8CB28EB4078}" srcOrd="1" destOrd="0" presId="urn:microsoft.com/office/officeart/2005/8/layout/process1"/>
    <dgm:cxn modelId="{61816E5C-E405-4385-BA92-23DCBDC4922B}" srcId="{486B3142-2C0E-43DF-8449-8F9AACAAAEA8}" destId="{55C4ABB2-14B4-476C-98FB-2B33CDDAE489}" srcOrd="2" destOrd="0" parTransId="{477AEA13-BCE8-4B33-9603-C7C1BD9FFA99}" sibTransId="{9C51EC06-A623-4A34-B533-3A5BE7E5320D}"/>
    <dgm:cxn modelId="{A462E266-BA2A-4C0A-9A31-2BC4BC8B71EF}" type="presOf" srcId="{ECD5D1B4-F855-46B9-8DD3-4691E894184B}" destId="{262F2468-B175-494F-83DD-CE89CF6F82A1}" srcOrd="0" destOrd="0" presId="urn:microsoft.com/office/officeart/2005/8/layout/process1"/>
    <dgm:cxn modelId="{FA00AA75-433D-4980-A891-8E5ADB81D6D1}" type="presOf" srcId="{13946C3F-26C8-4EA6-8C87-7A6C8ED57FA8}" destId="{FEFCFEBE-6B46-4C13-8BD3-4388135D222B}" srcOrd="1" destOrd="0" presId="urn:microsoft.com/office/officeart/2005/8/layout/process1"/>
    <dgm:cxn modelId="{65738079-5237-4736-B169-746848CEC676}" type="presOf" srcId="{294D3DCA-E4BE-4EA6-ADC6-3DAFE33AEFA5}" destId="{EB333D81-DF9C-47ED-89A8-033BC0DF9388}" srcOrd="0" destOrd="0" presId="urn:microsoft.com/office/officeart/2005/8/layout/process1"/>
    <dgm:cxn modelId="{E0864B8C-0764-4997-A7C7-9D77880D946C}" srcId="{486B3142-2C0E-43DF-8449-8F9AACAAAEA8}" destId="{2D016D60-6C99-49F9-B870-BC152C2A69CD}" srcOrd="1" destOrd="0" parTransId="{A58F7D77-89EE-4AA7-8078-B7F919D75A80}" sibTransId="{4D311BCE-95F5-463E-9ACD-6376293C2B08}"/>
    <dgm:cxn modelId="{6A17F896-1DCC-4ED2-B61F-08485BAAAFE7}" type="presOf" srcId="{9C51EC06-A623-4A34-B533-3A5BE7E5320D}" destId="{DFE6B21C-9F92-4F2B-A1EC-D750F923F889}" srcOrd="0" destOrd="0" presId="urn:microsoft.com/office/officeart/2005/8/layout/process1"/>
    <dgm:cxn modelId="{D269459D-9025-4C14-B0E4-9C1AECAEC821}" type="presOf" srcId="{4D311BCE-95F5-463E-9ACD-6376293C2B08}" destId="{1832CB17-3A2E-4C4C-944D-A8DE76BD4BB0}" srcOrd="1" destOrd="0" presId="urn:microsoft.com/office/officeart/2005/8/layout/process1"/>
    <dgm:cxn modelId="{13DF02C9-ED2C-42D2-8BCA-8E4B6FCB144E}" srcId="{486B3142-2C0E-43DF-8449-8F9AACAAAEA8}" destId="{AF869327-DD84-4691-9EA5-A61DC6FD144C}" srcOrd="0" destOrd="0" parTransId="{94F1AEC1-4C16-4AC6-B532-CB43FC4234DF}" sibTransId="{ECD5D1B4-F855-46B9-8DD3-4691E894184B}"/>
    <dgm:cxn modelId="{2D3FAECD-A45F-4E1E-B522-1B4B226C8DE9}" type="presOf" srcId="{1A019C6F-2EEE-4C39-B417-5F78FBC3B2B1}" destId="{A0DD4A20-53A4-4863-8E62-94AAA21C2188}" srcOrd="0" destOrd="0" presId="urn:microsoft.com/office/officeart/2005/8/layout/process1"/>
    <dgm:cxn modelId="{69CFBAD1-2267-4923-B790-A15E835354D4}" type="presOf" srcId="{AF869327-DD84-4691-9EA5-A61DC6FD144C}" destId="{EBC8D42B-77C2-4BC1-AA6C-9471470325D6}" srcOrd="0" destOrd="0" presId="urn:microsoft.com/office/officeart/2005/8/layout/process1"/>
    <dgm:cxn modelId="{C49852D4-D83E-472F-86C1-684F68A89CF6}" type="presOf" srcId="{7829D359-6B8A-4F0A-B253-AEE9D0EBB695}" destId="{20982D3A-8BA1-4F97-A8F5-5A89A57DB74B}" srcOrd="1" destOrd="0" presId="urn:microsoft.com/office/officeart/2005/8/layout/process1"/>
    <dgm:cxn modelId="{BAD519F3-E791-4736-B11B-4B6499E14A8F}" srcId="{486B3142-2C0E-43DF-8449-8F9AACAAAEA8}" destId="{4029B393-A9DD-4A6A-8701-FB7F5CB082CB}" srcOrd="4" destOrd="0" parTransId="{C4172CBC-0613-4C8C-BEC5-CC6D6B5D9879}" sibTransId="{13946C3F-26C8-4EA6-8C87-7A6C8ED57FA8}"/>
    <dgm:cxn modelId="{3715F9CA-7D59-45E2-BB27-E26A34168BA6}" type="presParOf" srcId="{40A5A37E-CC24-4EB2-94D3-1B010111B648}" destId="{EBC8D42B-77C2-4BC1-AA6C-9471470325D6}" srcOrd="0" destOrd="0" presId="urn:microsoft.com/office/officeart/2005/8/layout/process1"/>
    <dgm:cxn modelId="{BCCBEDEA-849C-4869-869C-00E8B125421B}" type="presParOf" srcId="{40A5A37E-CC24-4EB2-94D3-1B010111B648}" destId="{262F2468-B175-494F-83DD-CE89CF6F82A1}" srcOrd="1" destOrd="0" presId="urn:microsoft.com/office/officeart/2005/8/layout/process1"/>
    <dgm:cxn modelId="{50F62F46-99A7-47EA-870A-05F1B7060AB1}" type="presParOf" srcId="{262F2468-B175-494F-83DD-CE89CF6F82A1}" destId="{7EA944AF-07BC-4B43-A118-AFDADB9B5BF2}" srcOrd="0" destOrd="0" presId="urn:microsoft.com/office/officeart/2005/8/layout/process1"/>
    <dgm:cxn modelId="{FDBD8167-A16D-4119-A6EF-8A9907E4B4EE}" type="presParOf" srcId="{40A5A37E-CC24-4EB2-94D3-1B010111B648}" destId="{A4D1BF24-0A08-4B3F-B861-4B47D186359B}" srcOrd="2" destOrd="0" presId="urn:microsoft.com/office/officeart/2005/8/layout/process1"/>
    <dgm:cxn modelId="{16BF93C3-295A-452D-8424-2F8318E9C781}" type="presParOf" srcId="{40A5A37E-CC24-4EB2-94D3-1B010111B648}" destId="{DF08021D-23EA-4FAC-9EA3-9B5473872EAB}" srcOrd="3" destOrd="0" presId="urn:microsoft.com/office/officeart/2005/8/layout/process1"/>
    <dgm:cxn modelId="{8E3EF43C-FF94-46E7-98DD-B37539E5DC0A}" type="presParOf" srcId="{DF08021D-23EA-4FAC-9EA3-9B5473872EAB}" destId="{1832CB17-3A2E-4C4C-944D-A8DE76BD4BB0}" srcOrd="0" destOrd="0" presId="urn:microsoft.com/office/officeart/2005/8/layout/process1"/>
    <dgm:cxn modelId="{17C290D6-F6FE-4CE2-B536-B081D35E9B12}" type="presParOf" srcId="{40A5A37E-CC24-4EB2-94D3-1B010111B648}" destId="{4B4E0B5C-2179-42C6-850B-63B1C85ADF45}" srcOrd="4" destOrd="0" presId="urn:microsoft.com/office/officeart/2005/8/layout/process1"/>
    <dgm:cxn modelId="{E8D20989-D1B2-4B0A-9811-CF4259FDBB77}" type="presParOf" srcId="{40A5A37E-CC24-4EB2-94D3-1B010111B648}" destId="{DFE6B21C-9F92-4F2B-A1EC-D750F923F889}" srcOrd="5" destOrd="0" presId="urn:microsoft.com/office/officeart/2005/8/layout/process1"/>
    <dgm:cxn modelId="{B5B83F9A-EEB9-42C5-BCBC-BB799DDE880A}" type="presParOf" srcId="{DFE6B21C-9F92-4F2B-A1EC-D750F923F889}" destId="{F7959A13-6A3C-4656-9251-C8CB28EB4078}" srcOrd="0" destOrd="0" presId="urn:microsoft.com/office/officeart/2005/8/layout/process1"/>
    <dgm:cxn modelId="{295E65CF-DAF6-4161-A64E-F3D2A8540F1E}" type="presParOf" srcId="{40A5A37E-CC24-4EB2-94D3-1B010111B648}" destId="{EB333D81-DF9C-47ED-89A8-033BC0DF9388}" srcOrd="6" destOrd="0" presId="urn:microsoft.com/office/officeart/2005/8/layout/process1"/>
    <dgm:cxn modelId="{E0F9A075-D847-46D3-892A-B45F68FF4299}" type="presParOf" srcId="{40A5A37E-CC24-4EB2-94D3-1B010111B648}" destId="{A2ECEB31-1EF9-471B-8D9D-4BCEBB821FD7}" srcOrd="7" destOrd="0" presId="urn:microsoft.com/office/officeart/2005/8/layout/process1"/>
    <dgm:cxn modelId="{57985212-C9E9-4A2A-A07C-7AC45E4075EB}" type="presParOf" srcId="{A2ECEB31-1EF9-471B-8D9D-4BCEBB821FD7}" destId="{20982D3A-8BA1-4F97-A8F5-5A89A57DB74B}" srcOrd="0" destOrd="0" presId="urn:microsoft.com/office/officeart/2005/8/layout/process1"/>
    <dgm:cxn modelId="{B99A3385-30DF-4ACE-8E58-7FAA3D2E0D5C}" type="presParOf" srcId="{40A5A37E-CC24-4EB2-94D3-1B010111B648}" destId="{BFF42B74-A856-4662-A80E-4FD911376A29}" srcOrd="8" destOrd="0" presId="urn:microsoft.com/office/officeart/2005/8/layout/process1"/>
    <dgm:cxn modelId="{49E804EF-5526-4E98-AB6C-CBB58A2EAF15}" type="presParOf" srcId="{40A5A37E-CC24-4EB2-94D3-1B010111B648}" destId="{C336B733-3F6E-4D5F-89BB-AEC1B7285C74}" srcOrd="9" destOrd="0" presId="urn:microsoft.com/office/officeart/2005/8/layout/process1"/>
    <dgm:cxn modelId="{8F11FBA1-8357-46AC-A164-9260FF0BDE78}" type="presParOf" srcId="{C336B733-3F6E-4D5F-89BB-AEC1B7285C74}" destId="{FEFCFEBE-6B46-4C13-8BD3-4388135D222B}" srcOrd="0" destOrd="0" presId="urn:microsoft.com/office/officeart/2005/8/layout/process1"/>
    <dgm:cxn modelId="{040DCA7D-1CBE-44F3-847E-042730162117}" type="presParOf" srcId="{40A5A37E-CC24-4EB2-94D3-1B010111B648}" destId="{A0DD4A20-53A4-4863-8E62-94AAA21C2188}"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C8D42B-77C2-4BC1-AA6C-9471470325D6}">
      <dsp:nvSpPr>
        <dsp:cNvPr id="0" name=""/>
        <dsp:cNvSpPr/>
      </dsp:nvSpPr>
      <dsp:spPr>
        <a:xfrm>
          <a:off x="0" y="2876522"/>
          <a:ext cx="1472453" cy="2081286"/>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dirty="0">
              <a:latin typeface="Arial"/>
              <a:cs typeface="Arial"/>
            </a:rPr>
            <a:t>Hospital pharmacist identifies patients who have pain and/or are taking opioids who would benefit from pharmacist follow-up post discharge </a:t>
          </a:r>
        </a:p>
      </dsp:txBody>
      <dsp:txXfrm>
        <a:off x="43127" y="2919649"/>
        <a:ext cx="1386199" cy="1995032"/>
      </dsp:txXfrm>
    </dsp:sp>
    <dsp:sp modelId="{262F2468-B175-494F-83DD-CE89CF6F82A1}">
      <dsp:nvSpPr>
        <dsp:cNvPr id="0" name=""/>
        <dsp:cNvSpPr/>
      </dsp:nvSpPr>
      <dsp:spPr>
        <a:xfrm>
          <a:off x="1619698" y="3734581"/>
          <a:ext cx="312160" cy="3651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CA" sz="1000" kern="1200"/>
        </a:p>
      </dsp:txBody>
      <dsp:txXfrm>
        <a:off x="1619698" y="3807615"/>
        <a:ext cx="218512" cy="219100"/>
      </dsp:txXfrm>
    </dsp:sp>
    <dsp:sp modelId="{A4D1BF24-0A08-4B3F-B861-4B47D186359B}">
      <dsp:nvSpPr>
        <dsp:cNvPr id="0" name=""/>
        <dsp:cNvSpPr/>
      </dsp:nvSpPr>
      <dsp:spPr>
        <a:xfrm>
          <a:off x="2061434" y="2876522"/>
          <a:ext cx="1472453" cy="2081286"/>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dirty="0">
              <a:latin typeface="Arial"/>
              <a:cs typeface="Arial"/>
            </a:rPr>
            <a:t>Hospital pharmacist explains referral program to patient and provides them with "information for patients" handout. Obtains consent for referral.</a:t>
          </a:r>
        </a:p>
      </dsp:txBody>
      <dsp:txXfrm>
        <a:off x="2104561" y="2919649"/>
        <a:ext cx="1386199" cy="1995032"/>
      </dsp:txXfrm>
    </dsp:sp>
    <dsp:sp modelId="{DF08021D-23EA-4FAC-9EA3-9B5473872EAB}">
      <dsp:nvSpPr>
        <dsp:cNvPr id="0" name=""/>
        <dsp:cNvSpPr/>
      </dsp:nvSpPr>
      <dsp:spPr>
        <a:xfrm>
          <a:off x="3681132" y="3734581"/>
          <a:ext cx="312160" cy="3651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681132" y="3807615"/>
        <a:ext cx="218512" cy="219100"/>
      </dsp:txXfrm>
    </dsp:sp>
    <dsp:sp modelId="{4B4E0B5C-2179-42C6-850B-63B1C85ADF45}">
      <dsp:nvSpPr>
        <dsp:cNvPr id="0" name=""/>
        <dsp:cNvSpPr/>
      </dsp:nvSpPr>
      <dsp:spPr>
        <a:xfrm>
          <a:off x="4122868" y="2876522"/>
          <a:ext cx="1472453" cy="2081286"/>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dirty="0">
              <a:latin typeface="Arial"/>
              <a:cs typeface="Arial"/>
            </a:rPr>
            <a:t>Hospital pharmacist faxes referral form and relevant hospital consult or discharge notes to primary care pharmacist</a:t>
          </a:r>
        </a:p>
      </dsp:txBody>
      <dsp:txXfrm>
        <a:off x="4165995" y="2919649"/>
        <a:ext cx="1386199" cy="1995032"/>
      </dsp:txXfrm>
    </dsp:sp>
    <dsp:sp modelId="{DFE6B21C-9F92-4F2B-A1EC-D750F923F889}">
      <dsp:nvSpPr>
        <dsp:cNvPr id="0" name=""/>
        <dsp:cNvSpPr/>
      </dsp:nvSpPr>
      <dsp:spPr>
        <a:xfrm>
          <a:off x="5742566" y="3734581"/>
          <a:ext cx="312160" cy="3651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CA" sz="1000" kern="1200"/>
        </a:p>
      </dsp:txBody>
      <dsp:txXfrm>
        <a:off x="5742566" y="3807615"/>
        <a:ext cx="218512" cy="219100"/>
      </dsp:txXfrm>
    </dsp:sp>
    <dsp:sp modelId="{EB333D81-DF9C-47ED-89A8-033BC0DF9388}">
      <dsp:nvSpPr>
        <dsp:cNvPr id="0" name=""/>
        <dsp:cNvSpPr/>
      </dsp:nvSpPr>
      <dsp:spPr>
        <a:xfrm>
          <a:off x="6184302" y="2876522"/>
          <a:ext cx="1472453" cy="2081286"/>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dirty="0">
              <a:latin typeface="Arial"/>
              <a:cs typeface="Arial"/>
            </a:rPr>
            <a:t>Primary care clinic MOA creates EMR profile, contacts patient to schedule appointment, provides patient with appointment instructions, and sends NOA to hospital pharmacist and patient's prescriber</a:t>
          </a:r>
        </a:p>
      </dsp:txBody>
      <dsp:txXfrm>
        <a:off x="6227429" y="2919649"/>
        <a:ext cx="1386199" cy="1995032"/>
      </dsp:txXfrm>
    </dsp:sp>
    <dsp:sp modelId="{A2ECEB31-1EF9-471B-8D9D-4BCEBB821FD7}">
      <dsp:nvSpPr>
        <dsp:cNvPr id="0" name=""/>
        <dsp:cNvSpPr/>
      </dsp:nvSpPr>
      <dsp:spPr>
        <a:xfrm>
          <a:off x="7804000" y="3734581"/>
          <a:ext cx="312160" cy="3651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CA" sz="1000" kern="1200"/>
        </a:p>
      </dsp:txBody>
      <dsp:txXfrm>
        <a:off x="7804000" y="3807615"/>
        <a:ext cx="218512" cy="219100"/>
      </dsp:txXfrm>
    </dsp:sp>
    <dsp:sp modelId="{BFF42B74-A856-4662-A80E-4FD911376A29}">
      <dsp:nvSpPr>
        <dsp:cNvPr id="0" name=""/>
        <dsp:cNvSpPr/>
      </dsp:nvSpPr>
      <dsp:spPr>
        <a:xfrm>
          <a:off x="8245736" y="2876522"/>
          <a:ext cx="1472453" cy="2081286"/>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dirty="0">
              <a:latin typeface="Arial"/>
              <a:cs typeface="Arial"/>
            </a:rPr>
            <a:t>Primary care pharmacist conducts appointment, identifies DTPs, and sends consult note to patient's prescriber, to make changes, and hospital pharmacist, for continuity</a:t>
          </a:r>
        </a:p>
      </dsp:txBody>
      <dsp:txXfrm>
        <a:off x="8288863" y="2919649"/>
        <a:ext cx="1386199" cy="1995032"/>
      </dsp:txXfrm>
    </dsp:sp>
    <dsp:sp modelId="{C336B733-3F6E-4D5F-89BB-AEC1B7285C74}">
      <dsp:nvSpPr>
        <dsp:cNvPr id="0" name=""/>
        <dsp:cNvSpPr/>
      </dsp:nvSpPr>
      <dsp:spPr>
        <a:xfrm>
          <a:off x="9865435" y="3734581"/>
          <a:ext cx="312160" cy="365168"/>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CA" sz="1000" kern="1200"/>
        </a:p>
      </dsp:txBody>
      <dsp:txXfrm>
        <a:off x="9865435" y="3807615"/>
        <a:ext cx="218512" cy="219100"/>
      </dsp:txXfrm>
    </dsp:sp>
    <dsp:sp modelId="{A0DD4A20-53A4-4863-8E62-94AAA21C2188}">
      <dsp:nvSpPr>
        <dsp:cNvPr id="0" name=""/>
        <dsp:cNvSpPr/>
      </dsp:nvSpPr>
      <dsp:spPr>
        <a:xfrm>
          <a:off x="10307171" y="2876522"/>
          <a:ext cx="1472453" cy="2081286"/>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rtl="0">
            <a:lnSpc>
              <a:spcPct val="90000"/>
            </a:lnSpc>
            <a:spcBef>
              <a:spcPct val="0"/>
            </a:spcBef>
            <a:spcAft>
              <a:spcPct val="35000"/>
            </a:spcAft>
            <a:buNone/>
          </a:pPr>
          <a:r>
            <a:rPr lang="en-CA" sz="1200" kern="1200" dirty="0">
              <a:latin typeface="Arial"/>
              <a:cs typeface="Arial"/>
            </a:rPr>
            <a:t>Pharmacist conducts follow-up appointments with patient as needed and sends consult notes to patient's prescriber</a:t>
          </a:r>
        </a:p>
      </dsp:txBody>
      <dsp:txXfrm>
        <a:off x="10350298" y="2919649"/>
        <a:ext cx="1386199" cy="19950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BB5B3-BDEC-9CE6-769C-EB26298108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E38EE96D-A6EA-6B80-4795-6609B21E72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C46DF79-D1C6-ADE9-A558-DBF0630E4818}"/>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5" name="Footer Placeholder 4">
            <a:extLst>
              <a:ext uri="{FF2B5EF4-FFF2-40B4-BE49-F238E27FC236}">
                <a16:creationId xmlns:a16="http://schemas.microsoft.com/office/drawing/2014/main" id="{3CEEF5D7-6C01-F4DF-D6DB-596F6C9B096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3E94860-68F5-4E59-E535-A8E7B1B8C470}"/>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3890566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2B334-4877-8EFD-F58C-B4A117AAE6D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77ECAA2-32B0-CC80-820C-1C8B9A2835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FB56B58-087C-CC3D-F671-EF77188D2843}"/>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5" name="Footer Placeholder 4">
            <a:extLst>
              <a:ext uri="{FF2B5EF4-FFF2-40B4-BE49-F238E27FC236}">
                <a16:creationId xmlns:a16="http://schemas.microsoft.com/office/drawing/2014/main" id="{C3541864-C720-89A9-34CE-6DC270E476F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312672E-3CA9-D721-DA8A-598AB41F2179}"/>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2852750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9369D-7B5C-3BA8-8DEF-574DA5228BC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64FA47A4-E6A4-3BDC-2247-C785457BB2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867485F-92E2-6479-AAC8-CA0F2DE825FA}"/>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5" name="Footer Placeholder 4">
            <a:extLst>
              <a:ext uri="{FF2B5EF4-FFF2-40B4-BE49-F238E27FC236}">
                <a16:creationId xmlns:a16="http://schemas.microsoft.com/office/drawing/2014/main" id="{67A73269-CDCD-1C65-1CD3-5C1693F0E6B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824AC3C-D2F3-C044-4C52-AF45FF170569}"/>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18166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EBA81-436D-8548-9853-B9ACB4D08A7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673E0E6-4902-4248-0955-6B7591B24F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90584A6-EB82-76B9-1720-5631FD09EBD9}"/>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5" name="Footer Placeholder 4">
            <a:extLst>
              <a:ext uri="{FF2B5EF4-FFF2-40B4-BE49-F238E27FC236}">
                <a16:creationId xmlns:a16="http://schemas.microsoft.com/office/drawing/2014/main" id="{6A679050-6126-9BDA-A542-1313541BDA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4E74B04-8495-86CD-8BEC-D0B759B21A4D}"/>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739999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70D09-3BFB-827D-B9B7-75DF5599BE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A240E0C-DD67-6509-5EC4-59D7F23627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BE104F-D695-3168-1093-9623204F49AF}"/>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5" name="Footer Placeholder 4">
            <a:extLst>
              <a:ext uri="{FF2B5EF4-FFF2-40B4-BE49-F238E27FC236}">
                <a16:creationId xmlns:a16="http://schemas.microsoft.com/office/drawing/2014/main" id="{6BF2095A-5867-DA72-060C-9D22DAD2D01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041C98D-5794-2DF1-58EE-D1022F70688B}"/>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3897070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DE95C-96BD-58A4-8F58-80A27C1A91E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A2C1188-1D03-8A14-5C50-DCF27B8B93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022B04B-AEFB-87B9-7CD3-990B8C5DBC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3EE2E9A-3F6B-62F8-AF41-7F8EEE5B243B}"/>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6" name="Footer Placeholder 5">
            <a:extLst>
              <a:ext uri="{FF2B5EF4-FFF2-40B4-BE49-F238E27FC236}">
                <a16:creationId xmlns:a16="http://schemas.microsoft.com/office/drawing/2014/main" id="{66E2C1DE-742D-A58E-D0D0-2E5C8024921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B566096F-5FAE-A6B9-5950-C5105689F161}"/>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269157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C9005-09A0-FDC5-1C43-93FB78771C2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06F2C6E-B4E8-599B-0EA7-C5D993BE2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A395F3-306E-8EEB-25C0-2C3378B491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7A0B5FE-D965-FE6D-2CE0-CB10C7E884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5A6CA3-DEDC-5C1A-2307-6EB9AEA99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AC16DFD-F657-3842-3144-935E5D576A05}"/>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8" name="Footer Placeholder 7">
            <a:extLst>
              <a:ext uri="{FF2B5EF4-FFF2-40B4-BE49-F238E27FC236}">
                <a16:creationId xmlns:a16="http://schemas.microsoft.com/office/drawing/2014/main" id="{6E07AE6D-FA55-A1DC-89E1-10A0E17F8E4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8B4B586-E9C1-BFB4-3DA7-C5E6DA655322}"/>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331968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079C1-EA3E-9D2A-24D6-EDC47677DBC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7CAA7915-3934-6F1F-9C4B-33CB6877310C}"/>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4" name="Footer Placeholder 3">
            <a:extLst>
              <a:ext uri="{FF2B5EF4-FFF2-40B4-BE49-F238E27FC236}">
                <a16:creationId xmlns:a16="http://schemas.microsoft.com/office/drawing/2014/main" id="{6E567298-E6CE-607D-7D23-D1DEA201A0A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86688DC-049B-066B-3B24-094ABC32B20C}"/>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115230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A00DDF-7706-C76E-E2D4-719203082CA7}"/>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3" name="Footer Placeholder 2">
            <a:extLst>
              <a:ext uri="{FF2B5EF4-FFF2-40B4-BE49-F238E27FC236}">
                <a16:creationId xmlns:a16="http://schemas.microsoft.com/office/drawing/2014/main" id="{C694D87D-F6A1-1B1E-CFFA-4422DC29FF1D}"/>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76C4C103-CD17-5BCD-0D32-E878F334CE17}"/>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2721850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F618D-6C89-1532-5932-C719580B1F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ABB3533A-FCE3-18ED-36BD-D4D9C81A23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AD0BA4FD-DC54-0125-61A6-56458AC374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7E13CD-0DCC-A890-873F-ABD0F3E90FB7}"/>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6" name="Footer Placeholder 5">
            <a:extLst>
              <a:ext uri="{FF2B5EF4-FFF2-40B4-BE49-F238E27FC236}">
                <a16:creationId xmlns:a16="http://schemas.microsoft.com/office/drawing/2014/main" id="{E18EB1C1-DE92-EBA2-B14A-8397109DFEB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2232674-F119-5EC7-8BC0-D30DB332FA0E}"/>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109136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A4EC2-79A8-3FC2-EC71-D5F216455C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360586E-DC53-C854-D738-3A5F6E685F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DD68DFD-5F63-5D43-2146-32145D439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C3F1D0-2FC6-D515-0800-ABE805563F7D}"/>
              </a:ext>
            </a:extLst>
          </p:cNvPr>
          <p:cNvSpPr>
            <a:spLocks noGrp="1"/>
          </p:cNvSpPr>
          <p:nvPr>
            <p:ph type="dt" sz="half" idx="10"/>
          </p:nvPr>
        </p:nvSpPr>
        <p:spPr/>
        <p:txBody>
          <a:bodyPr/>
          <a:lstStyle/>
          <a:p>
            <a:fld id="{11EA2FB8-FCC6-480B-AE44-E0DB6F603717}" type="datetimeFigureOut">
              <a:rPr lang="en-CA" smtClean="0"/>
              <a:t>2024-04-29</a:t>
            </a:fld>
            <a:endParaRPr lang="en-CA"/>
          </a:p>
        </p:txBody>
      </p:sp>
      <p:sp>
        <p:nvSpPr>
          <p:cNvPr id="6" name="Footer Placeholder 5">
            <a:extLst>
              <a:ext uri="{FF2B5EF4-FFF2-40B4-BE49-F238E27FC236}">
                <a16:creationId xmlns:a16="http://schemas.microsoft.com/office/drawing/2014/main" id="{E378D015-ACAC-DBE3-42C3-803712CF252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AE785FB-4E40-B9F5-58C2-472EBFE52DFB}"/>
              </a:ext>
            </a:extLst>
          </p:cNvPr>
          <p:cNvSpPr>
            <a:spLocks noGrp="1"/>
          </p:cNvSpPr>
          <p:nvPr>
            <p:ph type="sldNum" sz="quarter" idx="12"/>
          </p:nvPr>
        </p:nvSpPr>
        <p:spPr/>
        <p:txBody>
          <a:bodyPr/>
          <a:lstStyle/>
          <a:p>
            <a:fld id="{F7CFE7BD-C75C-49FE-868F-93605AC54808}" type="slidenum">
              <a:rPr lang="en-CA" smtClean="0"/>
              <a:t>‹#›</a:t>
            </a:fld>
            <a:endParaRPr lang="en-CA"/>
          </a:p>
        </p:txBody>
      </p:sp>
    </p:spTree>
    <p:extLst>
      <p:ext uri="{BB962C8B-B14F-4D97-AF65-F5344CB8AC3E}">
        <p14:creationId xmlns:p14="http://schemas.microsoft.com/office/powerpoint/2010/main" val="1498817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40424B-07A8-DE80-29C5-4F851249EF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4CA64DE-FAFB-DCDD-E407-3A232FB172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A45BF3B-B09B-5EAC-7205-7F8470860C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EA2FB8-FCC6-480B-AE44-E0DB6F603717}" type="datetimeFigureOut">
              <a:rPr lang="en-CA" smtClean="0"/>
              <a:t>2024-04-29</a:t>
            </a:fld>
            <a:endParaRPr lang="en-CA"/>
          </a:p>
        </p:txBody>
      </p:sp>
      <p:sp>
        <p:nvSpPr>
          <p:cNvPr id="5" name="Footer Placeholder 4">
            <a:extLst>
              <a:ext uri="{FF2B5EF4-FFF2-40B4-BE49-F238E27FC236}">
                <a16:creationId xmlns:a16="http://schemas.microsoft.com/office/drawing/2014/main" id="{EFCE2482-0292-6E2A-DB18-7D1BB31D9A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7D3C7B82-6C2C-4659-4EBD-91FB2DEC24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7CFE7BD-C75C-49FE-868F-93605AC54808}" type="slidenum">
              <a:rPr lang="en-CA" smtClean="0"/>
              <a:t>‹#›</a:t>
            </a:fld>
            <a:endParaRPr lang="en-CA"/>
          </a:p>
        </p:txBody>
      </p:sp>
    </p:spTree>
    <p:extLst>
      <p:ext uri="{BB962C8B-B14F-4D97-AF65-F5344CB8AC3E}">
        <p14:creationId xmlns:p14="http://schemas.microsoft.com/office/powerpoint/2010/main" val="8367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157AD584-C231-E536-4653-0E20EE5A8E8A}"/>
              </a:ext>
            </a:extLst>
          </p:cNvPr>
          <p:cNvGraphicFramePr/>
          <p:nvPr>
            <p:extLst>
              <p:ext uri="{D42A27DB-BD31-4B8C-83A1-F6EECF244321}">
                <p14:modId xmlns:p14="http://schemas.microsoft.com/office/powerpoint/2010/main" val="3898440475"/>
              </p:ext>
            </p:extLst>
          </p:nvPr>
        </p:nvGraphicFramePr>
        <p:xfrm>
          <a:off x="206188" y="-705617"/>
          <a:ext cx="11779624" cy="7834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a:extLst>
              <a:ext uri="{FF2B5EF4-FFF2-40B4-BE49-F238E27FC236}">
                <a16:creationId xmlns:a16="http://schemas.microsoft.com/office/drawing/2014/main" id="{AFF0A43E-1040-22AE-F598-97F733425B37}"/>
              </a:ext>
            </a:extLst>
          </p:cNvPr>
          <p:cNvSpPr>
            <a:spLocks noGrp="1"/>
          </p:cNvSpPr>
          <p:nvPr>
            <p:ph type="ctrTitle"/>
          </p:nvPr>
        </p:nvSpPr>
        <p:spPr>
          <a:xfrm>
            <a:off x="206188" y="455426"/>
            <a:ext cx="11734800" cy="1171668"/>
          </a:xfrm>
          <a:ln>
            <a:solidFill>
              <a:schemeClr val="bg1"/>
            </a:solidFill>
          </a:ln>
        </p:spPr>
        <p:txBody>
          <a:bodyPr>
            <a:noAutofit/>
          </a:bodyPr>
          <a:lstStyle/>
          <a:p>
            <a:r>
              <a:rPr lang="en-CA" sz="4000" dirty="0">
                <a:solidFill>
                  <a:schemeClr val="tx2">
                    <a:lumMod val="90000"/>
                    <a:lumOff val="10000"/>
                  </a:schemeClr>
                </a:solidFill>
                <a:latin typeface="Arial"/>
                <a:ea typeface="+mj-lt"/>
                <a:cs typeface="+mj-lt"/>
              </a:rPr>
              <a:t>Hospital and Primary Care Collaboration:</a:t>
            </a:r>
            <a:r>
              <a:rPr lang="en-CA" sz="4000" dirty="0">
                <a:solidFill>
                  <a:schemeClr val="tx2">
                    <a:lumMod val="90000"/>
                    <a:lumOff val="10000"/>
                  </a:schemeClr>
                </a:solidFill>
                <a:latin typeface="Arial"/>
                <a:cs typeface="Arial"/>
              </a:rPr>
              <a:t> </a:t>
            </a:r>
            <a:br>
              <a:rPr lang="en-CA" sz="4000" dirty="0">
                <a:solidFill>
                  <a:schemeClr val="tx2">
                    <a:lumMod val="90000"/>
                    <a:lumOff val="10000"/>
                  </a:schemeClr>
                </a:solidFill>
                <a:latin typeface="Arial"/>
                <a:cs typeface="Arial"/>
              </a:rPr>
            </a:br>
            <a:r>
              <a:rPr lang="en-CA" sz="4000" dirty="0">
                <a:solidFill>
                  <a:schemeClr val="tx2">
                    <a:lumMod val="90000"/>
                    <a:lumOff val="10000"/>
                  </a:schemeClr>
                </a:solidFill>
                <a:latin typeface="Arial"/>
                <a:cs typeface="Arial"/>
              </a:rPr>
              <a:t>Opioid Stewardship Referral Workflow</a:t>
            </a:r>
            <a:endParaRPr lang="en-US" dirty="0">
              <a:solidFill>
                <a:schemeClr val="tx2">
                  <a:lumMod val="90000"/>
                  <a:lumOff val="10000"/>
                </a:schemeClr>
              </a:solidFill>
              <a:latin typeface="Arial"/>
              <a:cs typeface="Arial"/>
            </a:endParaRPr>
          </a:p>
        </p:txBody>
      </p:sp>
      <p:sp>
        <p:nvSpPr>
          <p:cNvPr id="3" name="Subtitle 2">
            <a:extLst>
              <a:ext uri="{FF2B5EF4-FFF2-40B4-BE49-F238E27FC236}">
                <a16:creationId xmlns:a16="http://schemas.microsoft.com/office/drawing/2014/main" id="{48934B92-5A8C-3128-75CE-7FA37929485E}"/>
              </a:ext>
            </a:extLst>
          </p:cNvPr>
          <p:cNvSpPr>
            <a:spLocks noGrp="1"/>
          </p:cNvSpPr>
          <p:nvPr>
            <p:ph type="subTitle" idx="1"/>
          </p:nvPr>
        </p:nvSpPr>
        <p:spPr>
          <a:xfrm>
            <a:off x="206188" y="4450976"/>
            <a:ext cx="11734800" cy="2180198"/>
          </a:xfrm>
        </p:spPr>
        <p:txBody>
          <a:bodyPr vert="horz" lIns="91440" tIns="45720" rIns="91440" bIns="45720" rtlCol="0" anchor="t">
            <a:normAutofit/>
          </a:bodyPr>
          <a:lstStyle/>
          <a:p>
            <a:pPr algn="l"/>
            <a:r>
              <a:rPr lang="en-CA" sz="1400" dirty="0">
                <a:solidFill>
                  <a:srgbClr val="1E3E65"/>
                </a:solidFill>
                <a:latin typeface="Arial"/>
                <a:ea typeface="+mn-lt"/>
                <a:cs typeface="+mn-lt"/>
              </a:rPr>
              <a:t>MOA – medical office assistant; EMR – electronic medical record; NOA – notice of appointment; DTP – drug therapy problems</a:t>
            </a:r>
          </a:p>
          <a:p>
            <a:pPr algn="l"/>
            <a:endParaRPr lang="en-CA" dirty="0">
              <a:latin typeface="Arial"/>
              <a:cs typeface="Arial"/>
            </a:endParaRPr>
          </a:p>
          <a:p>
            <a:pPr algn="l"/>
            <a:r>
              <a:rPr lang="en-CA" sz="1600" b="1" dirty="0">
                <a:solidFill>
                  <a:srgbClr val="1E3E65"/>
                </a:solidFill>
                <a:latin typeface="Arial"/>
                <a:cs typeface="Arial"/>
              </a:rPr>
              <a:t>Collaboration Explanation:</a:t>
            </a:r>
          </a:p>
          <a:p>
            <a:pPr algn="l"/>
            <a:r>
              <a:rPr lang="en-CA" sz="1600" i="1" dirty="0">
                <a:solidFill>
                  <a:srgbClr val="1E3E65"/>
                </a:solidFill>
                <a:latin typeface="Arial"/>
                <a:cs typeface="Arial"/>
              </a:rPr>
              <a:t>“The hospital pharmacists are working with primary care pharmacists to support people who have pain and/or are taking opioids with pain management once they're home from hospital. We can arrange for them to contact you about booking an appointment to review and monitor any medication changes or treatment plans started in hospital."</a:t>
            </a:r>
          </a:p>
        </p:txBody>
      </p:sp>
    </p:spTree>
    <p:extLst>
      <p:ext uri="{BB962C8B-B14F-4D97-AF65-F5344CB8AC3E}">
        <p14:creationId xmlns:p14="http://schemas.microsoft.com/office/powerpoint/2010/main" val="2455546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A4FEBE11D32545B6C4D443ADFB229A" ma:contentTypeVersion="14" ma:contentTypeDescription="Create a new document." ma:contentTypeScope="" ma:versionID="dd08776c7a7e3a2de92e32ec10c2c357">
  <xsd:schema xmlns:xsd="http://www.w3.org/2001/XMLSchema" xmlns:xs="http://www.w3.org/2001/XMLSchema" xmlns:p="http://schemas.microsoft.com/office/2006/metadata/properties" xmlns:ns2="b103a3be-6c61-44b0-93c5-2b779aa38a01" xmlns:ns3="56612388-9f28-4625-93a0-6879c02082d6" targetNamespace="http://schemas.microsoft.com/office/2006/metadata/properties" ma:root="true" ma:fieldsID="ae02c4bbf89414a7ba1c587604eec71a" ns2:_="" ns3:_="">
    <xsd:import namespace="b103a3be-6c61-44b0-93c5-2b779aa38a01"/>
    <xsd:import namespace="56612388-9f28-4625-93a0-6879c02082d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03a3be-6c61-44b0-93c5-2b779aa38a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6612388-9f28-4625-93a0-6879c02082d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94C9E5-F3C4-4284-A826-8A939C917E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03a3be-6c61-44b0-93c5-2b779aa38a01"/>
    <ds:schemaRef ds:uri="56612388-9f28-4625-93a0-6879c02082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5B105A-B3DF-4D52-93BA-FA957A74793B}">
  <ds:schemaRefs>
    <ds:schemaRef ds:uri="http://schemas.microsoft.com/sharepoint/v3/contenttype/forms"/>
  </ds:schemaRefs>
</ds:datastoreItem>
</file>

<file path=customXml/itemProps3.xml><?xml version="1.0" encoding="utf-8"?>
<ds:datastoreItem xmlns:ds="http://schemas.openxmlformats.org/officeDocument/2006/customXml" ds:itemID="{68BDDF4E-7BB4-4FE9-B719-0EEDE0B7842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29</TotalTime>
  <Words>225</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Hospital and Primary Care Collaboration:  Opioid Stewardship Referral Workflow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Opioid Stewardship Program – Clinical Pharmacy Services Workflow</dc:title>
  <dc:creator>Isabella Durante</dc:creator>
  <cp:lastModifiedBy>Author</cp:lastModifiedBy>
  <cp:revision>140</cp:revision>
  <dcterms:created xsi:type="dcterms:W3CDTF">2024-04-26T15:50:15Z</dcterms:created>
  <dcterms:modified xsi:type="dcterms:W3CDTF">2024-04-29T23:49:17Z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0x010100EDA4FEBE11D32545B6C4D443ADFB229A</vt:lpwstr>
  </property>
</Properties>
</file>